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0" r:id="rId4"/>
    <p:sldId id="262" r:id="rId5"/>
    <p:sldId id="279" r:id="rId6"/>
    <p:sldId id="287" r:id="rId7"/>
    <p:sldId id="263" r:id="rId8"/>
    <p:sldId id="291" r:id="rId9"/>
    <p:sldId id="292" r:id="rId10"/>
    <p:sldId id="293" r:id="rId11"/>
    <p:sldId id="294" r:id="rId12"/>
    <p:sldId id="295" r:id="rId13"/>
    <p:sldId id="297" r:id="rId14"/>
    <p:sldId id="304" r:id="rId15"/>
    <p:sldId id="284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678"/>
    <a:srgbClr val="71C2FF"/>
    <a:srgbClr val="A7D6E3"/>
    <a:srgbClr val="87C7D9"/>
    <a:srgbClr val="8A0000"/>
    <a:srgbClr val="FF8B8B"/>
    <a:srgbClr val="B07BD7"/>
    <a:srgbClr val="D1B2E8"/>
    <a:srgbClr val="C39B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E906A-34AC-4BF2-B097-DF277F1445EE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35EFA-E434-4F73-BD0C-BF1B497688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516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35EFA-E434-4F73-BD0C-BF1B497688B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12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35EFA-E434-4F73-BD0C-BF1B497688B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12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35EFA-E434-4F73-BD0C-BF1B497688B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12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35EFA-E434-4F73-BD0C-BF1B497688B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12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35EFA-E434-4F73-BD0C-BF1B497688B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12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6611779"/>
            <a:ext cx="14494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kern="1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istral" pitchFamily="66" charset="0"/>
                <a:ea typeface="+mn-ea"/>
                <a:cs typeface="+mn-cs"/>
              </a:rPr>
              <a:t>© Фокина Лидия Петровна </a:t>
            </a:r>
            <a:endParaRPr lang="ru-RU" sz="1000" kern="1200" dirty="0">
              <a:solidFill>
                <a:schemeClr val="accent4">
                  <a:lumMod val="20000"/>
                  <a:lumOff val="80000"/>
                </a:schemeClr>
              </a:solidFill>
              <a:latin typeface="Mistral" pitchFamily="66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857224" y="214290"/>
            <a:ext cx="8072494" cy="6429420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accent5">
                <a:lumMod val="20000"/>
                <a:lumOff val="80000"/>
              </a:schemeClr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357158" y="1000108"/>
            <a:ext cx="928662" cy="214314"/>
            <a:chOff x="2714612" y="3143248"/>
            <a:chExt cx="2857520" cy="928694"/>
          </a:xfrm>
          <a:solidFill>
            <a:srgbClr val="0070C0"/>
          </a:solidFill>
        </p:grpSpPr>
        <p:sp>
          <p:nvSpPr>
            <p:cNvPr id="10" name="Овал 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 userDrawn="1"/>
        </p:nvGrpSpPr>
        <p:grpSpPr>
          <a:xfrm>
            <a:off x="357158" y="1658925"/>
            <a:ext cx="928662" cy="214314"/>
            <a:chOff x="2714612" y="3143248"/>
            <a:chExt cx="2857520" cy="928694"/>
          </a:xfrm>
          <a:solidFill>
            <a:srgbClr val="0070C0"/>
          </a:solidFill>
        </p:grpSpPr>
        <p:sp>
          <p:nvSpPr>
            <p:cNvPr id="16" name="Овал 1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357158" y="2317742"/>
            <a:ext cx="928662" cy="214314"/>
            <a:chOff x="2714612" y="3143248"/>
            <a:chExt cx="2857520" cy="928694"/>
          </a:xfrm>
          <a:solidFill>
            <a:srgbClr val="0070C0"/>
          </a:solidFill>
        </p:grpSpPr>
        <p:sp>
          <p:nvSpPr>
            <p:cNvPr id="22" name="Овал 2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 userDrawn="1"/>
        </p:nvGrpSpPr>
        <p:grpSpPr>
          <a:xfrm>
            <a:off x="357158" y="2976559"/>
            <a:ext cx="928662" cy="214314"/>
            <a:chOff x="2714612" y="3143248"/>
            <a:chExt cx="2857520" cy="928694"/>
          </a:xfrm>
          <a:solidFill>
            <a:srgbClr val="0070C0"/>
          </a:solidFill>
        </p:grpSpPr>
        <p:sp>
          <p:nvSpPr>
            <p:cNvPr id="28" name="Овал 2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 userDrawn="1"/>
        </p:nvGrpSpPr>
        <p:grpSpPr>
          <a:xfrm>
            <a:off x="357158" y="3635376"/>
            <a:ext cx="928662" cy="214314"/>
            <a:chOff x="2714612" y="3143248"/>
            <a:chExt cx="2857520" cy="928694"/>
          </a:xfrm>
          <a:solidFill>
            <a:srgbClr val="0070C0"/>
          </a:solidFill>
        </p:grpSpPr>
        <p:sp>
          <p:nvSpPr>
            <p:cNvPr id="34" name="Овал 33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/>
          <p:cNvGrpSpPr/>
          <p:nvPr userDrawn="1"/>
        </p:nvGrpSpPr>
        <p:grpSpPr>
          <a:xfrm>
            <a:off x="357158" y="4294193"/>
            <a:ext cx="928662" cy="214314"/>
            <a:chOff x="2714612" y="3143248"/>
            <a:chExt cx="2857520" cy="928694"/>
          </a:xfrm>
          <a:solidFill>
            <a:srgbClr val="0070C0"/>
          </a:solidFill>
        </p:grpSpPr>
        <p:sp>
          <p:nvSpPr>
            <p:cNvPr id="40" name="Овал 3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5" name="Группа 44"/>
          <p:cNvGrpSpPr/>
          <p:nvPr userDrawn="1"/>
        </p:nvGrpSpPr>
        <p:grpSpPr>
          <a:xfrm>
            <a:off x="357158" y="4953010"/>
            <a:ext cx="928662" cy="214314"/>
            <a:chOff x="2714612" y="3143248"/>
            <a:chExt cx="2857520" cy="928694"/>
          </a:xfrm>
          <a:solidFill>
            <a:srgbClr val="0070C0"/>
          </a:solidFill>
        </p:grpSpPr>
        <p:sp>
          <p:nvSpPr>
            <p:cNvPr id="46" name="Овал 4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 userDrawn="1"/>
        </p:nvGrpSpPr>
        <p:grpSpPr>
          <a:xfrm>
            <a:off x="357158" y="6270645"/>
            <a:ext cx="928662" cy="214314"/>
            <a:chOff x="2714612" y="3143248"/>
            <a:chExt cx="2857520" cy="928694"/>
          </a:xfrm>
          <a:solidFill>
            <a:srgbClr val="0070C0"/>
          </a:solidFill>
        </p:grpSpPr>
        <p:sp>
          <p:nvSpPr>
            <p:cNvPr id="52" name="Овал 5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 userDrawn="1"/>
        </p:nvGrpSpPr>
        <p:grpSpPr>
          <a:xfrm>
            <a:off x="357158" y="5611827"/>
            <a:ext cx="928662" cy="214314"/>
            <a:chOff x="2714612" y="3143248"/>
            <a:chExt cx="2857520" cy="928694"/>
          </a:xfrm>
          <a:solidFill>
            <a:srgbClr val="0070C0"/>
          </a:solidFill>
        </p:grpSpPr>
        <p:sp>
          <p:nvSpPr>
            <p:cNvPr id="58" name="Овал 5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 userDrawn="1"/>
        </p:nvGrpSpPr>
        <p:grpSpPr>
          <a:xfrm>
            <a:off x="357158" y="341291"/>
            <a:ext cx="928662" cy="214314"/>
            <a:chOff x="2714612" y="3143248"/>
            <a:chExt cx="2857520" cy="928694"/>
          </a:xfrm>
          <a:solidFill>
            <a:srgbClr val="0070C0"/>
          </a:solidFill>
        </p:grpSpPr>
        <p:sp>
          <p:nvSpPr>
            <p:cNvPr id="65" name="Овал 64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grpFill/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835696" y="274638"/>
            <a:ext cx="6851104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/>
              </a:rPr>
              <a:t>Русский  язык  3 класс </a:t>
            </a:r>
            <a:b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/>
              </a:rPr>
            </a:b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/>
              </a:rPr>
              <a:t>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/>
              </a:rPr>
              <a:t>«Школа  России»</a:t>
            </a:r>
            <a:b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/>
              </a:rPr>
            </a:br>
            <a:r>
              <a:rPr lang="ru-RU" altLang="ru-RU" kern="0" dirty="0" smtClean="0">
                <a:solidFill>
                  <a:srgbClr val="000000"/>
                </a:solidFill>
                <a:latin typeface="Times New Roman"/>
                <a:cs typeface="Times New Roman"/>
              </a:rPr>
              <a:t/>
            </a:r>
            <a:br>
              <a:rPr lang="ru-RU" altLang="ru-RU" kern="0" dirty="0" smtClean="0">
                <a:solidFill>
                  <a:srgbClr val="000000"/>
                </a:solidFill>
                <a:latin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403648" y="1434225"/>
            <a:ext cx="7283152" cy="11521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Правописание  слов  с  </a:t>
            </a:r>
            <a:r>
              <a:rPr lang="ru-RU" sz="280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удвоенными  согласными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904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04774">
            <a:off x="7045937" y="3992418"/>
            <a:ext cx="2243147" cy="2243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0" b="38"/>
          <a:stretch/>
        </p:blipFill>
        <p:spPr bwMode="auto">
          <a:xfrm>
            <a:off x="3851920" y="2583061"/>
            <a:ext cx="2232248" cy="2112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263" y="260648"/>
            <a:ext cx="7283152" cy="1368152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Вспомним  ранее   изученные  словарные  слова  с  удвоенными  согласными 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521" y="4731716"/>
            <a:ext cx="2933931" cy="163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61018" y="3299424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Название  нашей  страны.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174983" y="2132856"/>
            <a:ext cx="3049820" cy="720080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4400" kern="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Р</a:t>
            </a:r>
            <a:r>
              <a:rPr lang="ru-RU" altLang="ru-RU" sz="36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ОСС</a:t>
            </a:r>
            <a:r>
              <a:rPr lang="ru-RU" altLang="ru-RU" sz="3600" kern="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ИЯ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31716"/>
            <a:ext cx="1124329" cy="1388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Documents and Settings\Лариса\Рабочий стол\Коллекция для  созд  презентаций\Россия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452" y="3789040"/>
            <a:ext cx="3607527" cy="245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45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263" y="260648"/>
            <a:ext cx="7283152" cy="1368152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Вспомним  ранее   изученные  словарные  слова  с  удвоенными  согласными 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872" y="4731716"/>
            <a:ext cx="2933931" cy="163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61018" y="3299424"/>
            <a:ext cx="66247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Государственный  язык  нашей  страны.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174983" y="2132856"/>
            <a:ext cx="3049820" cy="720080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3600" kern="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РУ</a:t>
            </a:r>
            <a:r>
              <a:rPr lang="ru-RU" altLang="ru-RU" sz="36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СС</a:t>
            </a:r>
            <a:r>
              <a:rPr lang="ru-RU" altLang="ru-RU" sz="3600" kern="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КИЙ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31716"/>
            <a:ext cx="1124329" cy="1388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3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5734" y="116632"/>
            <a:ext cx="7283152" cy="1368152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Вспомним  ранее   изученные  словарные  слова  с  удвоенными  согласными 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624" y="3957677"/>
            <a:ext cx="2456603" cy="136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306863" y="2492896"/>
            <a:ext cx="756083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Н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аписание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, соответствующее правилам орфографии,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требующее  применения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  этих правил, правил правописания.</a:t>
            </a:r>
          </a:p>
          <a:p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2915816" y="1638063"/>
            <a:ext cx="3992686" cy="720080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36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</a:t>
            </a:r>
            <a:r>
              <a:rPr lang="ru-RU" altLang="ru-RU" sz="3600" kern="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РФ</a:t>
            </a:r>
            <a:r>
              <a:rPr lang="ru-RU" altLang="ru-RU" sz="36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</a:t>
            </a:r>
            <a:r>
              <a:rPr lang="ru-RU" altLang="ru-RU" sz="3600" kern="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ГРА</a:t>
            </a:r>
            <a:r>
              <a:rPr lang="ru-RU" altLang="ru-RU" sz="36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ММ</a:t>
            </a:r>
            <a:r>
              <a:rPr lang="ru-RU" altLang="ru-RU" sz="3600" kern="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</a:t>
            </a:r>
            <a:endParaRPr lang="ru-RU" altLang="ru-RU" sz="3600" kern="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422316"/>
            <a:ext cx="932680" cy="115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1442105" y="5311583"/>
            <a:ext cx="7290353" cy="1296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К  какой  орфограмме относятся  словарные  слова  с удвоенными  согласными?  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2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7587" y="188640"/>
            <a:ext cx="7355160" cy="1143000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Определяем,  какие  слова  произносятся  одинаково,  но  имеют  разный  смысл?</a:t>
            </a: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92" r="20" b="38193"/>
          <a:stretch/>
        </p:blipFill>
        <p:spPr bwMode="auto">
          <a:xfrm>
            <a:off x="2123728" y="1484784"/>
            <a:ext cx="6214926" cy="260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5389391" y="6122502"/>
            <a:ext cx="3365664" cy="50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. 121 упр. 233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592" y="4638298"/>
            <a:ext cx="9334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506684" y="3974941"/>
            <a:ext cx="6624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Объясните  значение  каждого  слова.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Выпишите  слова  с удвоенными  согласными.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34" r="78022"/>
          <a:stretch/>
        </p:blipFill>
        <p:spPr bwMode="auto">
          <a:xfrm>
            <a:off x="2627784" y="5885920"/>
            <a:ext cx="2088232" cy="593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Скругленный прямоугольник 8"/>
          <p:cNvSpPr/>
          <p:nvPr/>
        </p:nvSpPr>
        <p:spPr>
          <a:xfrm>
            <a:off x="4716016" y="1628800"/>
            <a:ext cx="673375" cy="35362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05103" y="1959233"/>
            <a:ext cx="673375" cy="35362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76256" y="3140968"/>
            <a:ext cx="673375" cy="35362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49631" y="3494590"/>
            <a:ext cx="673375" cy="35362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62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613" y="430336"/>
            <a:ext cx="7920880" cy="838424"/>
          </a:xfrm>
        </p:spPr>
        <p:txBody>
          <a:bodyPr/>
          <a:lstStyle/>
          <a:p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П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роверим  работу  в  тетради!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6089" y="1196752"/>
            <a:ext cx="7509520" cy="864096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кк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уратный,  бе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зз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вёздный,  ва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нн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а,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вв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озить, карти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нн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ый, ко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лл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ектив, матро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сс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кий,  оси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нн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ик,  пе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рр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он,  ра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сс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казать,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сс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ора,  су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фф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икс,  шо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сс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е .</a:t>
            </a:r>
            <a:endParaRPr lang="ru-RU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2581">
            <a:off x="7452320" y="3140968"/>
            <a:ext cx="2088232" cy="2083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Заголовок 1"/>
          <p:cNvSpPr txBox="1">
            <a:spLocks/>
          </p:cNvSpPr>
          <p:nvPr/>
        </p:nvSpPr>
        <p:spPr>
          <a:xfrm>
            <a:off x="1232013" y="3501008"/>
            <a:ext cx="7920880" cy="83842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Оцените  работу  в  тетради!</a:t>
            </a:r>
            <a:endParaRPr lang="ru-RU" sz="2800" dirty="0"/>
          </a:p>
        </p:txBody>
      </p:sp>
      <p:sp>
        <p:nvSpPr>
          <p:cNvPr id="34" name="Овал 33"/>
          <p:cNvSpPr/>
          <p:nvPr/>
        </p:nvSpPr>
        <p:spPr>
          <a:xfrm>
            <a:off x="3941957" y="4061498"/>
            <a:ext cx="702051" cy="73565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!</a:t>
            </a:r>
            <a:endParaRPr lang="ru-RU" sz="5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4796484" y="4061498"/>
            <a:ext cx="791937" cy="73565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</a:p>
        </p:txBody>
      </p:sp>
      <p:sp>
        <p:nvSpPr>
          <p:cNvPr id="36" name="Объект 2"/>
          <p:cNvSpPr txBox="1">
            <a:spLocks/>
          </p:cNvSpPr>
          <p:nvPr/>
        </p:nvSpPr>
        <p:spPr>
          <a:xfrm>
            <a:off x="1254121" y="5157192"/>
            <a:ext cx="7509520" cy="8640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Перечислите, какие  удвоенные согласные могут  быть  в словах?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6880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Подведём  итоги  работы</a:t>
            </a:r>
            <a:b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на  уроке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556792"/>
            <a:ext cx="7192048" cy="20448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  какой  орфограммой  работали на  уроке?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Какие  виды  работы  выполняли?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312544" y="3501008"/>
            <a:ext cx="7499176" cy="70609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dirty="0" smtClean="0">
                <a:solidFill>
                  <a:srgbClr val="FF0000"/>
                </a:solidFill>
                <a:latin typeface="Arial Black" pitchFamily="34" charset="0"/>
              </a:rPr>
              <a:t>Оцените  свою  работу!</a:t>
            </a:r>
            <a:endParaRPr lang="ru-RU" sz="3200" dirty="0"/>
          </a:p>
        </p:txBody>
      </p:sp>
      <p:sp>
        <p:nvSpPr>
          <p:cNvPr id="7" name="Овал 6"/>
          <p:cNvSpPr/>
          <p:nvPr/>
        </p:nvSpPr>
        <p:spPr>
          <a:xfrm>
            <a:off x="1979712" y="4207098"/>
            <a:ext cx="702051" cy="73565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!</a:t>
            </a:r>
            <a:endParaRPr lang="ru-RU" sz="5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001416" y="5346869"/>
            <a:ext cx="791937" cy="73565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Arial Black" panose="020B0A04020102020204" pitchFamily="34" charset="0"/>
              </a:rPr>
              <a:t>?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915816" y="4239592"/>
            <a:ext cx="5760640" cy="74998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altLang="ru-RU" sz="32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Всё  получилось  без  проблем!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915816" y="5346869"/>
            <a:ext cx="5832648" cy="74998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altLang="ru-RU" sz="32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Надо  быть  внимательным!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23772">
            <a:off x="7050157" y="4130686"/>
            <a:ext cx="251777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87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96651"/>
            <a:ext cx="5937250" cy="2822575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 bwMode="auto">
          <a:xfrm>
            <a:off x="1693795" y="3356992"/>
            <a:ext cx="6661863" cy="15450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.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123 упр.237,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подготовка  к  словарному  диктанту  слов  с  удвоенными  согласными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2113739" y="5301208"/>
            <a:ext cx="5727700" cy="9731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Благодарю  за  работу </a:t>
            </a:r>
          </a:p>
          <a:p>
            <a:pPr algn="ctr" eaLnBrk="1" hangingPunct="1">
              <a:defRPr/>
            </a:pP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на  уроке!</a:t>
            </a:r>
          </a:p>
        </p:txBody>
      </p:sp>
    </p:spTree>
    <p:extLst>
      <p:ext uri="{BB962C8B-B14F-4D97-AF65-F5344CB8AC3E}">
        <p14:creationId xmlns:p14="http://schemas.microsoft.com/office/powerpoint/2010/main" val="338271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85"/>
          <a:stretch/>
        </p:blipFill>
        <p:spPr bwMode="auto">
          <a:xfrm>
            <a:off x="5220072" y="2156113"/>
            <a:ext cx="2191456" cy="2540001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2190750" y="2156114"/>
            <a:ext cx="2381250" cy="2540001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627784" y="5085184"/>
            <a:ext cx="4783744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Сижу  правильно,  </a:t>
            </a:r>
          </a:p>
          <a:p>
            <a:pPr algn="ctr">
              <a:defRPr/>
            </a:pPr>
            <a:r>
              <a:rPr lang="ru-RU" sz="2800" dirty="0">
                <a:solidFill>
                  <a:srgbClr val="FF0000"/>
                </a:solidFill>
                <a:latin typeface="Arial Black" panose="020B0A04020102020204" pitchFamily="34" charset="0"/>
              </a:rPr>
              <a:t>пишу  красиво!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274638"/>
            <a:ext cx="6923112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д</a:t>
            </a:r>
            <a:r>
              <a:rPr lang="ru-RU" altLang="ru-RU" b="1" dirty="0" smtClean="0">
                <a:solidFill>
                  <a:srgbClr val="FF0000"/>
                </a:solidFill>
                <a:latin typeface="Arial Black" pitchFamily="34" charset="0"/>
              </a:rPr>
              <a:t>е</a:t>
            </a: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</a:t>
            </a:r>
            <a:r>
              <a:rPr lang="ru-RU" altLang="ru-RU" b="1" dirty="0" smtClean="0">
                <a:solidFill>
                  <a:srgbClr val="FF0000"/>
                </a:solidFill>
                <a:latin typeface="Arial Black" pitchFamily="34" charset="0"/>
              </a:rPr>
              <a:t>а</a:t>
            </a: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бря.</a:t>
            </a:r>
            <a:b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Кла</a:t>
            </a:r>
            <a:r>
              <a:rPr lang="ru-RU" altLang="ru-RU" b="1" dirty="0" smtClean="0">
                <a:solidFill>
                  <a:srgbClr val="FF0000"/>
                </a:solidFill>
                <a:latin typeface="Arial Black" pitchFamily="34" charset="0"/>
              </a:rPr>
              <a:t>сс</a:t>
            </a: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ная  р</a:t>
            </a:r>
            <a:r>
              <a:rPr lang="ru-RU" altLang="ru-RU" b="1" dirty="0" smtClean="0">
                <a:solidFill>
                  <a:srgbClr val="FF0000"/>
                </a:solidFill>
                <a:latin typeface="Arial Black" pitchFamily="34" charset="0"/>
              </a:rPr>
              <a:t>а</a:t>
            </a:r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бота.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0000"/>
                </a:solidFill>
                <a:latin typeface="Arial Black" pitchFamily="34" charset="0"/>
              </a:rPr>
              <a:t>Упражнение  в  чистописании </a:t>
            </a:r>
            <a:r>
              <a:rPr lang="ru-RU" altLang="ru-RU" sz="3200" dirty="0" smtClean="0">
                <a:solidFill>
                  <a:srgbClr val="FF0000"/>
                </a:solidFill>
                <a:latin typeface="Arial Black" pitchFamily="34" charset="0"/>
              </a:rPr>
              <a:t>букв  по  </a:t>
            </a:r>
            <a:r>
              <a:rPr lang="ru-RU" altLang="ru-RU" sz="3200" dirty="0">
                <a:solidFill>
                  <a:srgbClr val="FF0000"/>
                </a:solidFill>
                <a:latin typeface="Arial Black" pitchFamily="34" charset="0"/>
              </a:rPr>
              <a:t>образцу  учителя</a:t>
            </a:r>
            <a:endParaRPr lang="ru-RU" altLang="ru-RU" sz="3200" dirty="0">
              <a:solidFill>
                <a:srgbClr val="FF0000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904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04774">
            <a:off x="7117664" y="1847060"/>
            <a:ext cx="1806380" cy="180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Скругленный прямоугольник 13"/>
          <p:cNvSpPr/>
          <p:nvPr/>
        </p:nvSpPr>
        <p:spPr>
          <a:xfrm>
            <a:off x="1457719" y="4808259"/>
            <a:ext cx="6549613" cy="104954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Что  заметили  в  упражнении  по  чистописанию?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499"/>
          <a:stretch/>
        </p:blipFill>
        <p:spPr bwMode="auto">
          <a:xfrm>
            <a:off x="1650256" y="1624742"/>
            <a:ext cx="2239573" cy="1175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03" r="33"/>
          <a:stretch/>
        </p:blipFill>
        <p:spPr bwMode="auto">
          <a:xfrm>
            <a:off x="1673087" y="2698034"/>
            <a:ext cx="2538873" cy="1175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854" y="5146650"/>
            <a:ext cx="1031504" cy="142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48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508104" y="5857806"/>
            <a:ext cx="1781488" cy="50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. 121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848872" cy="1143000"/>
          </a:xfrm>
        </p:spPr>
        <p:txBody>
          <a:bodyPr/>
          <a:lstStyle/>
          <a:p>
            <a:r>
              <a:rPr lang="ru-RU" alt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По  какой  теме начнём  работу  сегодня?</a:t>
            </a:r>
            <a:endParaRPr lang="ru-RU" alt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560712" y="1628800"/>
            <a:ext cx="7283152" cy="197281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Правописание  слов  с  удвоенными  согласными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146650"/>
            <a:ext cx="1031504" cy="142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Скругленный прямоугольник 8"/>
          <p:cNvSpPr/>
          <p:nvPr/>
        </p:nvSpPr>
        <p:spPr>
          <a:xfrm>
            <a:off x="4552800" y="3376938"/>
            <a:ext cx="3966681" cy="158417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Что уже  знаем </a:t>
            </a:r>
          </a:p>
          <a:p>
            <a:pPr algn="ctr"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об  удвоенных  согласных?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96839"/>
            <a:ext cx="1957287" cy="2713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93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8359" y="188640"/>
            <a:ext cx="7283152" cy="70609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Мы  знаем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587398" y="1003378"/>
            <a:ext cx="6725074" cy="2425622"/>
            <a:chOff x="1587398" y="1003378"/>
            <a:chExt cx="6725074" cy="2425622"/>
          </a:xfrm>
        </p:grpSpPr>
        <p:pic>
          <p:nvPicPr>
            <p:cNvPr id="1741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143"/>
            <a:stretch/>
          </p:blipFill>
          <p:spPr bwMode="auto">
            <a:xfrm>
              <a:off x="2311354" y="2780928"/>
              <a:ext cx="5277161" cy="648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Скругленный прямоугольник 4"/>
            <p:cNvSpPr/>
            <p:nvPr/>
          </p:nvSpPr>
          <p:spPr>
            <a:xfrm>
              <a:off x="1587398" y="1003378"/>
              <a:ext cx="6725074" cy="148951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indent="-457200">
                <a:buFont typeface="Wingdings" panose="05000000000000000000" pitchFamily="2" charset="2"/>
                <a:buChar char="Ø"/>
                <a:defRPr/>
              </a:pPr>
              <a:r>
                <a:rPr lang="ru-RU" sz="2800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</a:rPr>
                <a:t>Если  в  слове  долгий  согласный  звук,  то  пишем  две  одинаковые  буквы:</a:t>
              </a:r>
              <a:endParaRPr lang="ru-RU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1587397" y="3645024"/>
            <a:ext cx="6725076" cy="2664296"/>
            <a:chOff x="1587397" y="3645024"/>
            <a:chExt cx="6725076" cy="2664296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1587397" y="3645024"/>
              <a:ext cx="6725076" cy="172819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indent="-457200">
                <a:buFont typeface="Wingdings" panose="05000000000000000000" pitchFamily="2" charset="2"/>
                <a:buChar char="Ø"/>
                <a:defRPr/>
              </a:pPr>
              <a:r>
                <a:rPr lang="ru-RU" sz="2800" dirty="0" smtClean="0">
                  <a:solidFill>
                    <a:schemeClr val="accent1">
                      <a:lumMod val="75000"/>
                    </a:schemeClr>
                  </a:solidFill>
                  <a:latin typeface="Arial Black" panose="020B0A04020102020204" pitchFamily="34" charset="0"/>
                </a:rPr>
                <a:t>При  переносе  слов  с  удвоенными  согласными  одну  букву оставляют  на  строке, другую  -  переносят. </a:t>
              </a:r>
              <a:endParaRPr lang="ru-RU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50" t="73487" r="3926"/>
            <a:stretch/>
          </p:blipFill>
          <p:spPr bwMode="auto">
            <a:xfrm>
              <a:off x="2720966" y="5589240"/>
              <a:ext cx="4457937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2019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Мы  знаем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75656" y="1196753"/>
            <a:ext cx="6995120" cy="244827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Эти  буквы  -  близнецы –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Удалые  молодцы!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Ты  одной  закончи  строчку,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  другой  её  начни.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0" b="38"/>
          <a:stretch/>
        </p:blipFill>
        <p:spPr bwMode="auto">
          <a:xfrm>
            <a:off x="3563888" y="3717032"/>
            <a:ext cx="2808312" cy="2657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04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04774">
            <a:off x="7240525" y="4582186"/>
            <a:ext cx="1806380" cy="180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04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3582" y="188640"/>
            <a:ext cx="8229600" cy="144016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Что  узнаем  об  удвоенных </a:t>
            </a:r>
          </a:p>
          <a:p>
            <a:pPr marL="0" indent="0" algn="ctr"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согласных  в  информации  </a:t>
            </a:r>
          </a:p>
          <a:p>
            <a:pPr marL="0" indent="0" algn="ctr">
              <a:buNone/>
              <a:defRPr/>
            </a:pP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Мудрой  Совы?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47664" y="1916832"/>
            <a:ext cx="6725074" cy="9361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Удвоенные   согласные  в  слове  -  это  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орфограмма.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832489"/>
            <a:ext cx="1496291" cy="181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547663" y="3176307"/>
            <a:ext cx="6580793" cy="165618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Написание  удвоенных  согласных  надо  проверять по  орфографическому словарю.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38059" y="5806633"/>
            <a:ext cx="1781488" cy="50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. 121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31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263" y="260648"/>
            <a:ext cx="7283152" cy="1368152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Вспомним  ранее   изученные  словарные  слова  с  удвоенными  согласными 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88226"/>
            <a:ext cx="2933931" cy="163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51720" y="3591813"/>
            <a:ext cx="6192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Шестой  день  недели.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174983" y="2132856"/>
            <a:ext cx="3049820" cy="720080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3600" kern="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СУ</a:t>
            </a:r>
            <a:r>
              <a:rPr lang="ru-RU" altLang="ru-RU" sz="36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ББ</a:t>
            </a:r>
            <a:r>
              <a:rPr lang="ru-RU" altLang="ru-RU" sz="3600" kern="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ОТА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31716"/>
            <a:ext cx="1124329" cy="1388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191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263" y="260648"/>
            <a:ext cx="7283152" cy="1368152"/>
          </a:xfrm>
        </p:spPr>
        <p:txBody>
          <a:bodyPr/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Вспомним  ранее   изученные  словарные  слова  с  удвоенными  согласными 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983" y="4489108"/>
            <a:ext cx="2933931" cy="1630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3648" y="3529400"/>
            <a:ext cx="74108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Дорога  с твёрдым покрытием.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174983" y="2132856"/>
            <a:ext cx="2693161" cy="720080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3600" kern="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ШО</a:t>
            </a:r>
            <a:r>
              <a:rPr lang="ru-RU" altLang="ru-RU" sz="3600" kern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СС</a:t>
            </a:r>
            <a:r>
              <a:rPr lang="ru-RU" altLang="ru-RU" sz="3600" kern="0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Е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31716"/>
            <a:ext cx="1124329" cy="1388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169" y="4656911"/>
            <a:ext cx="2292350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156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7365D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350</Words>
  <Application>Microsoft Office PowerPoint</Application>
  <PresentationFormat>Экран (4:3)</PresentationFormat>
  <Paragraphs>68</Paragraphs>
  <Slides>16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Упражнение  в  чистописании букв  по  образцу  учителя</vt:lpstr>
      <vt:lpstr>По  какой  теме начнём  работу  сегодня?</vt:lpstr>
      <vt:lpstr>Мы  знаем</vt:lpstr>
      <vt:lpstr>Мы  знаем</vt:lpstr>
      <vt:lpstr>Презентация PowerPoint</vt:lpstr>
      <vt:lpstr>Вспомним  ранее   изученные  словарные  слова  с  удвоенными  согласными </vt:lpstr>
      <vt:lpstr>Вспомним  ранее   изученные  словарные  слова  с  удвоенными  согласными </vt:lpstr>
      <vt:lpstr>Вспомним  ранее   изученные  словарные  слова  с  удвоенными  согласными </vt:lpstr>
      <vt:lpstr>Вспомним  ранее   изученные  словарные  слова  с  удвоенными  согласными </vt:lpstr>
      <vt:lpstr>Вспомним  ранее   изученные  словарные  слова  с  удвоенными  согласными </vt:lpstr>
      <vt:lpstr>Определяем,  какие  слова  произносятся  одинаково,  но  имеют  разный  смысл?</vt:lpstr>
      <vt:lpstr>Проверим  работу  в  тетради!</vt:lpstr>
      <vt:lpstr>Подведём  итоги  работы  на  уроке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muslimat</cp:lastModifiedBy>
  <cp:revision>58</cp:revision>
  <dcterms:created xsi:type="dcterms:W3CDTF">2014-11-07T17:01:55Z</dcterms:created>
  <dcterms:modified xsi:type="dcterms:W3CDTF">2023-12-11T06:40:43Z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664469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