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1" r:id="rId3"/>
    <p:sldId id="262" r:id="rId4"/>
    <p:sldId id="264" r:id="rId5"/>
    <p:sldId id="265" r:id="rId6"/>
    <p:sldId id="270" r:id="rId7"/>
    <p:sldId id="267" r:id="rId8"/>
    <p:sldId id="283" r:id="rId9"/>
    <p:sldId id="285" r:id="rId10"/>
    <p:sldId id="268" r:id="rId11"/>
    <p:sldId id="269" r:id="rId12"/>
    <p:sldId id="271" r:id="rId13"/>
    <p:sldId id="274" r:id="rId14"/>
    <p:sldId id="277" r:id="rId15"/>
    <p:sldId id="286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8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C45F6-62FF-46F3-8A03-2E46D81B5734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BD886D-2EA9-40D3-80F0-D7834EEDC4F7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471020AE-C8D5-4826-92F5-0EF328EF1741}" type="parTrans" cxnId="{031CBFA6-24EA-4D39-BCE0-D1B722539541}">
      <dgm:prSet/>
      <dgm:spPr/>
      <dgm:t>
        <a:bodyPr/>
        <a:lstStyle/>
        <a:p>
          <a:endParaRPr lang="ru-RU"/>
        </a:p>
      </dgm:t>
    </dgm:pt>
    <dgm:pt modelId="{4ABFE55D-971C-43D3-9AC6-248B331EB0BF}" type="sibTrans" cxnId="{031CBFA6-24EA-4D39-BCE0-D1B722539541}">
      <dgm:prSet/>
      <dgm:spPr/>
      <dgm:t>
        <a:bodyPr/>
        <a:lstStyle/>
        <a:p>
          <a:endParaRPr lang="ru-RU"/>
        </a:p>
      </dgm:t>
    </dgm:pt>
    <dgm:pt modelId="{FE660F85-258F-4959-87B5-C334F1B5AAC8}">
      <dgm:prSet phldrT="[Текст]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Совокупность приёмов – область педагогического знания, отражающего характеристики глубинных процессов педагогической деятельности, особенности их взаимодействия, управление которыми обеспечивает необходимую эффективность учебно-воспитательного процесса;</a:t>
          </a:r>
          <a:endParaRPr lang="ru-RU" dirty="0"/>
        </a:p>
      </dgm:t>
    </dgm:pt>
    <dgm:pt modelId="{1FC7B6F9-B0C1-4591-88DD-6AEAF0BBE272}" type="parTrans" cxnId="{4B40C6E3-5517-4AB9-93F0-F10CA917C12B}">
      <dgm:prSet/>
      <dgm:spPr/>
      <dgm:t>
        <a:bodyPr/>
        <a:lstStyle/>
        <a:p>
          <a:endParaRPr lang="ru-RU"/>
        </a:p>
      </dgm:t>
    </dgm:pt>
    <dgm:pt modelId="{4A22D30A-3A2F-4FBD-ABC4-D48EE797926F}" type="sibTrans" cxnId="{4B40C6E3-5517-4AB9-93F0-F10CA917C12B}">
      <dgm:prSet/>
      <dgm:spPr/>
      <dgm:t>
        <a:bodyPr/>
        <a:lstStyle/>
        <a:p>
          <a:endParaRPr lang="ru-RU"/>
        </a:p>
      </dgm:t>
    </dgm:pt>
    <dgm:pt modelId="{0B8FBE28-9A2D-41A9-8477-C88DADAB1BE8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D0152FE1-ECE0-4B89-B0BC-E712E211F7BA}" type="parTrans" cxnId="{642141CD-ECBC-42B3-8BF9-1E75F507E0C2}">
      <dgm:prSet/>
      <dgm:spPr/>
      <dgm:t>
        <a:bodyPr/>
        <a:lstStyle/>
        <a:p>
          <a:endParaRPr lang="ru-RU"/>
        </a:p>
      </dgm:t>
    </dgm:pt>
    <dgm:pt modelId="{D253E5BB-9F93-45CF-BA3C-89D1528DEC0C}" type="sibTrans" cxnId="{642141CD-ECBC-42B3-8BF9-1E75F507E0C2}">
      <dgm:prSet/>
      <dgm:spPr/>
      <dgm:t>
        <a:bodyPr/>
        <a:lstStyle/>
        <a:p>
          <a:endParaRPr lang="ru-RU"/>
        </a:p>
      </dgm:t>
    </dgm:pt>
    <dgm:pt modelId="{1AEB4AFE-3C97-476F-925A-066E5984F80C}">
      <dgm:prSet phldrT="[Текст]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Совокупность форм, методов, приёмов и средств передачи социального опыта, а также техническое оснащение этого процесса;</a:t>
          </a:r>
          <a:endParaRPr lang="ru-RU" dirty="0"/>
        </a:p>
      </dgm:t>
    </dgm:pt>
    <dgm:pt modelId="{06F6C790-271D-4BCA-A4BE-66A1B8252F2F}" type="parTrans" cxnId="{AA89B5FF-6B5C-4184-9654-F9D13BD2FF33}">
      <dgm:prSet/>
      <dgm:spPr/>
      <dgm:t>
        <a:bodyPr/>
        <a:lstStyle/>
        <a:p>
          <a:endParaRPr lang="ru-RU"/>
        </a:p>
      </dgm:t>
    </dgm:pt>
    <dgm:pt modelId="{E7214C1D-F8F3-43F2-909A-66C6FEE91C58}" type="sibTrans" cxnId="{AA89B5FF-6B5C-4184-9654-F9D13BD2FF33}">
      <dgm:prSet/>
      <dgm:spPr/>
      <dgm:t>
        <a:bodyPr/>
        <a:lstStyle/>
        <a:p>
          <a:endParaRPr lang="ru-RU"/>
        </a:p>
      </dgm:t>
    </dgm:pt>
    <dgm:pt modelId="{FB1BD3B4-713B-4ACA-8A3A-8FC0591B09A8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F7C813F4-C55D-4098-BDD9-E12BB8BC4CEE}" type="parTrans" cxnId="{2A7840AF-D80F-4EA1-A35D-1D143BCDE869}">
      <dgm:prSet/>
      <dgm:spPr/>
      <dgm:t>
        <a:bodyPr/>
        <a:lstStyle/>
        <a:p>
          <a:endParaRPr lang="ru-RU"/>
        </a:p>
      </dgm:t>
    </dgm:pt>
    <dgm:pt modelId="{A9CFBDA9-A70A-46FD-A793-F369702A9BF2}" type="sibTrans" cxnId="{2A7840AF-D80F-4EA1-A35D-1D143BCDE869}">
      <dgm:prSet/>
      <dgm:spPr/>
      <dgm:t>
        <a:bodyPr/>
        <a:lstStyle/>
        <a:p>
          <a:endParaRPr lang="ru-RU"/>
        </a:p>
      </dgm:t>
    </dgm:pt>
    <dgm:pt modelId="{904875DA-D01F-4BA8-AD95-DF3A2D7569BF}">
      <dgm:prSet phldrT="[Текст]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ru-RU" b="1" i="1"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способов организации учебно-познавательного процесса или последовательность определённых действий, операций, связанных с конкретной деятельностью учителя и направленных на достижение поставленных целей.</a:t>
          </a:r>
          <a:endParaRPr lang="ru-RU" dirty="0"/>
        </a:p>
      </dgm:t>
    </dgm:pt>
    <dgm:pt modelId="{5BF3FF2F-4409-4CF0-AAFA-E92BF5E1E021}" type="parTrans" cxnId="{F9B4500C-FBAC-4800-BCA0-DF97FFABDB47}">
      <dgm:prSet/>
      <dgm:spPr/>
      <dgm:t>
        <a:bodyPr/>
        <a:lstStyle/>
        <a:p>
          <a:endParaRPr lang="ru-RU"/>
        </a:p>
      </dgm:t>
    </dgm:pt>
    <dgm:pt modelId="{FCB971DE-0D56-43D0-9155-92EED182B8D4}" type="sibTrans" cxnId="{F9B4500C-FBAC-4800-BCA0-DF97FFABDB47}">
      <dgm:prSet/>
      <dgm:spPr/>
      <dgm:t>
        <a:bodyPr/>
        <a:lstStyle/>
        <a:p>
          <a:endParaRPr lang="ru-RU"/>
        </a:p>
      </dgm:t>
    </dgm:pt>
    <dgm:pt modelId="{0D814593-6E2F-412E-9AC4-95316BFB1A9F}" type="pres">
      <dgm:prSet presAssocID="{1B3C45F6-62FF-46F3-8A03-2E46D81B57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4FB47-9C96-46F1-81E7-F084E254E5C6}" type="pres">
      <dgm:prSet presAssocID="{12BD886D-2EA9-40D3-80F0-D7834EEDC4F7}" presName="composite" presStyleCnt="0"/>
      <dgm:spPr/>
    </dgm:pt>
    <dgm:pt modelId="{77BA8504-7A08-4A1E-B3F3-D078BCB449EB}" type="pres">
      <dgm:prSet presAssocID="{12BD886D-2EA9-40D3-80F0-D7834EEDC4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C5A84-B06A-45F4-8456-8B7F84F2B9E9}" type="pres">
      <dgm:prSet presAssocID="{12BD886D-2EA9-40D3-80F0-D7834EEDC4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43AB3-9ACE-447E-9EB1-6C18F30B8EEF}" type="pres">
      <dgm:prSet presAssocID="{4ABFE55D-971C-43D3-9AC6-248B331EB0BF}" presName="sp" presStyleCnt="0"/>
      <dgm:spPr/>
    </dgm:pt>
    <dgm:pt modelId="{67037D62-B73D-47DD-B50C-9828CC7F0ED9}" type="pres">
      <dgm:prSet presAssocID="{0B8FBE28-9A2D-41A9-8477-C88DADAB1BE8}" presName="composite" presStyleCnt="0"/>
      <dgm:spPr/>
    </dgm:pt>
    <dgm:pt modelId="{02F3F95F-5FDC-45C3-8D17-F8B0E2AC9D79}" type="pres">
      <dgm:prSet presAssocID="{0B8FBE28-9A2D-41A9-8477-C88DADAB1B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47CEE-FA22-4664-BF02-01BBD426C281}" type="pres">
      <dgm:prSet presAssocID="{0B8FBE28-9A2D-41A9-8477-C88DADAB1B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FDE3E-8601-4947-9DB4-796FB05A8FB2}" type="pres">
      <dgm:prSet presAssocID="{D253E5BB-9F93-45CF-BA3C-89D1528DEC0C}" presName="sp" presStyleCnt="0"/>
      <dgm:spPr/>
    </dgm:pt>
    <dgm:pt modelId="{190EFF3E-D1A2-44E8-8845-DE48508010BE}" type="pres">
      <dgm:prSet presAssocID="{FB1BD3B4-713B-4ACA-8A3A-8FC0591B09A8}" presName="composite" presStyleCnt="0"/>
      <dgm:spPr/>
    </dgm:pt>
    <dgm:pt modelId="{100D88C1-6C0B-4712-BA23-B9EDF1957863}" type="pres">
      <dgm:prSet presAssocID="{FB1BD3B4-713B-4ACA-8A3A-8FC0591B09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5E94B-F1B9-4F23-B4F6-16C309FBFB32}" type="pres">
      <dgm:prSet presAssocID="{FB1BD3B4-713B-4ACA-8A3A-8FC0591B09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CBFA6-24EA-4D39-BCE0-D1B722539541}" srcId="{1B3C45F6-62FF-46F3-8A03-2E46D81B5734}" destId="{12BD886D-2EA9-40D3-80F0-D7834EEDC4F7}" srcOrd="0" destOrd="0" parTransId="{471020AE-C8D5-4826-92F5-0EF328EF1741}" sibTransId="{4ABFE55D-971C-43D3-9AC6-248B331EB0BF}"/>
    <dgm:cxn modelId="{DA4C8016-2E11-42AE-B2BC-02F2012597CD}" type="presOf" srcId="{1B3C45F6-62FF-46F3-8A03-2E46D81B5734}" destId="{0D814593-6E2F-412E-9AC4-95316BFB1A9F}" srcOrd="0" destOrd="0" presId="urn:microsoft.com/office/officeart/2005/8/layout/chevron2"/>
    <dgm:cxn modelId="{4B40C6E3-5517-4AB9-93F0-F10CA917C12B}" srcId="{12BD886D-2EA9-40D3-80F0-D7834EEDC4F7}" destId="{FE660F85-258F-4959-87B5-C334F1B5AAC8}" srcOrd="0" destOrd="0" parTransId="{1FC7B6F9-B0C1-4591-88DD-6AEAF0BBE272}" sibTransId="{4A22D30A-3A2F-4FBD-ABC4-D48EE797926F}"/>
    <dgm:cxn modelId="{642141CD-ECBC-42B3-8BF9-1E75F507E0C2}" srcId="{1B3C45F6-62FF-46F3-8A03-2E46D81B5734}" destId="{0B8FBE28-9A2D-41A9-8477-C88DADAB1BE8}" srcOrd="1" destOrd="0" parTransId="{D0152FE1-ECE0-4B89-B0BC-E712E211F7BA}" sibTransId="{D253E5BB-9F93-45CF-BA3C-89D1528DEC0C}"/>
    <dgm:cxn modelId="{41F811DA-ED50-4BF5-9E9E-97F0E91D4311}" type="presOf" srcId="{FE660F85-258F-4959-87B5-C334F1B5AAC8}" destId="{E78C5A84-B06A-45F4-8456-8B7F84F2B9E9}" srcOrd="0" destOrd="0" presId="urn:microsoft.com/office/officeart/2005/8/layout/chevron2"/>
    <dgm:cxn modelId="{9EB48C68-B4A6-499E-A17C-CD22BE399501}" type="presOf" srcId="{12BD886D-2EA9-40D3-80F0-D7834EEDC4F7}" destId="{77BA8504-7A08-4A1E-B3F3-D078BCB449EB}" srcOrd="0" destOrd="0" presId="urn:microsoft.com/office/officeart/2005/8/layout/chevron2"/>
    <dgm:cxn modelId="{22575A4D-AE55-4D57-99DC-E79E83F2617C}" type="presOf" srcId="{FB1BD3B4-713B-4ACA-8A3A-8FC0591B09A8}" destId="{100D88C1-6C0B-4712-BA23-B9EDF1957863}" srcOrd="0" destOrd="0" presId="urn:microsoft.com/office/officeart/2005/8/layout/chevron2"/>
    <dgm:cxn modelId="{2A7840AF-D80F-4EA1-A35D-1D143BCDE869}" srcId="{1B3C45F6-62FF-46F3-8A03-2E46D81B5734}" destId="{FB1BD3B4-713B-4ACA-8A3A-8FC0591B09A8}" srcOrd="2" destOrd="0" parTransId="{F7C813F4-C55D-4098-BDD9-E12BB8BC4CEE}" sibTransId="{A9CFBDA9-A70A-46FD-A793-F369702A9BF2}"/>
    <dgm:cxn modelId="{283C37A9-C406-4DB6-A0DF-5FE6D302683E}" type="presOf" srcId="{1AEB4AFE-3C97-476F-925A-066E5984F80C}" destId="{DA147CEE-FA22-4664-BF02-01BBD426C281}" srcOrd="0" destOrd="0" presId="urn:microsoft.com/office/officeart/2005/8/layout/chevron2"/>
    <dgm:cxn modelId="{25A3420F-6107-4379-A454-95118D5AC151}" type="presOf" srcId="{904875DA-D01F-4BA8-AD95-DF3A2D7569BF}" destId="{4165E94B-F1B9-4F23-B4F6-16C309FBFB32}" srcOrd="0" destOrd="0" presId="urn:microsoft.com/office/officeart/2005/8/layout/chevron2"/>
    <dgm:cxn modelId="{AA89B5FF-6B5C-4184-9654-F9D13BD2FF33}" srcId="{0B8FBE28-9A2D-41A9-8477-C88DADAB1BE8}" destId="{1AEB4AFE-3C97-476F-925A-066E5984F80C}" srcOrd="0" destOrd="0" parTransId="{06F6C790-271D-4BCA-A4BE-66A1B8252F2F}" sibTransId="{E7214C1D-F8F3-43F2-909A-66C6FEE91C58}"/>
    <dgm:cxn modelId="{9440AB67-B7F6-4004-86E5-BE47D8B8F68F}" type="presOf" srcId="{0B8FBE28-9A2D-41A9-8477-C88DADAB1BE8}" destId="{02F3F95F-5FDC-45C3-8D17-F8B0E2AC9D79}" srcOrd="0" destOrd="0" presId="urn:microsoft.com/office/officeart/2005/8/layout/chevron2"/>
    <dgm:cxn modelId="{F9B4500C-FBAC-4800-BCA0-DF97FFABDB47}" srcId="{FB1BD3B4-713B-4ACA-8A3A-8FC0591B09A8}" destId="{904875DA-D01F-4BA8-AD95-DF3A2D7569BF}" srcOrd="0" destOrd="0" parTransId="{5BF3FF2F-4409-4CF0-AAFA-E92BF5E1E021}" sibTransId="{FCB971DE-0D56-43D0-9155-92EED182B8D4}"/>
    <dgm:cxn modelId="{81244F16-38B0-468C-977B-E9233175E64E}" type="presParOf" srcId="{0D814593-6E2F-412E-9AC4-95316BFB1A9F}" destId="{50B4FB47-9C96-46F1-81E7-F084E254E5C6}" srcOrd="0" destOrd="0" presId="urn:microsoft.com/office/officeart/2005/8/layout/chevron2"/>
    <dgm:cxn modelId="{5F7B55AB-BF31-4E9D-B53E-318E05E46C8F}" type="presParOf" srcId="{50B4FB47-9C96-46F1-81E7-F084E254E5C6}" destId="{77BA8504-7A08-4A1E-B3F3-D078BCB449EB}" srcOrd="0" destOrd="0" presId="urn:microsoft.com/office/officeart/2005/8/layout/chevron2"/>
    <dgm:cxn modelId="{8ACEB44C-11BA-4EB7-B1A3-1FDF2DFF3611}" type="presParOf" srcId="{50B4FB47-9C96-46F1-81E7-F084E254E5C6}" destId="{E78C5A84-B06A-45F4-8456-8B7F84F2B9E9}" srcOrd="1" destOrd="0" presId="urn:microsoft.com/office/officeart/2005/8/layout/chevron2"/>
    <dgm:cxn modelId="{8D0793A5-7BD7-4E72-AED3-DF1997359D96}" type="presParOf" srcId="{0D814593-6E2F-412E-9AC4-95316BFB1A9F}" destId="{F2343AB3-9ACE-447E-9EB1-6C18F30B8EEF}" srcOrd="1" destOrd="0" presId="urn:microsoft.com/office/officeart/2005/8/layout/chevron2"/>
    <dgm:cxn modelId="{65DC4C36-996B-4F6E-A7E3-8A850CFF9DF0}" type="presParOf" srcId="{0D814593-6E2F-412E-9AC4-95316BFB1A9F}" destId="{67037D62-B73D-47DD-B50C-9828CC7F0ED9}" srcOrd="2" destOrd="0" presId="urn:microsoft.com/office/officeart/2005/8/layout/chevron2"/>
    <dgm:cxn modelId="{77D5FD40-C7D7-44AC-88B0-B9F74D7E5EF4}" type="presParOf" srcId="{67037D62-B73D-47DD-B50C-9828CC7F0ED9}" destId="{02F3F95F-5FDC-45C3-8D17-F8B0E2AC9D79}" srcOrd="0" destOrd="0" presId="urn:microsoft.com/office/officeart/2005/8/layout/chevron2"/>
    <dgm:cxn modelId="{47BEDA14-8275-47BD-8962-26FD111E1389}" type="presParOf" srcId="{67037D62-B73D-47DD-B50C-9828CC7F0ED9}" destId="{DA147CEE-FA22-4664-BF02-01BBD426C281}" srcOrd="1" destOrd="0" presId="urn:microsoft.com/office/officeart/2005/8/layout/chevron2"/>
    <dgm:cxn modelId="{757807BD-258B-44FD-984F-834614530315}" type="presParOf" srcId="{0D814593-6E2F-412E-9AC4-95316BFB1A9F}" destId="{ABAFDE3E-8601-4947-9DB4-796FB05A8FB2}" srcOrd="3" destOrd="0" presId="urn:microsoft.com/office/officeart/2005/8/layout/chevron2"/>
    <dgm:cxn modelId="{7D280640-A97F-4053-B668-A2D0F32C5FE5}" type="presParOf" srcId="{0D814593-6E2F-412E-9AC4-95316BFB1A9F}" destId="{190EFF3E-D1A2-44E8-8845-DE48508010BE}" srcOrd="4" destOrd="0" presId="urn:microsoft.com/office/officeart/2005/8/layout/chevron2"/>
    <dgm:cxn modelId="{D871ECFF-3118-4E30-9D59-AEDE55BA0376}" type="presParOf" srcId="{190EFF3E-D1A2-44E8-8845-DE48508010BE}" destId="{100D88C1-6C0B-4712-BA23-B9EDF1957863}" srcOrd="0" destOrd="0" presId="urn:microsoft.com/office/officeart/2005/8/layout/chevron2"/>
    <dgm:cxn modelId="{D532A67A-4464-474E-9001-E0A52EF432E0}" type="presParOf" srcId="{190EFF3E-D1A2-44E8-8845-DE48508010BE}" destId="{4165E94B-F1B9-4F23-B4F6-16C309FBFB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A8504-7A08-4A1E-B3F3-D078BCB449EB}">
      <dsp:nvSpPr>
        <dsp:cNvPr id="0" name=""/>
        <dsp:cNvSpPr/>
      </dsp:nvSpPr>
      <dsp:spPr>
        <a:xfrm rot="5400000">
          <a:off x="-238528" y="239178"/>
          <a:ext cx="1590192" cy="1113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</a:t>
          </a:r>
        </a:p>
      </dsp:txBody>
      <dsp:txXfrm rot="-5400000">
        <a:off x="1" y="557216"/>
        <a:ext cx="1113134" cy="477058"/>
      </dsp:txXfrm>
    </dsp:sp>
    <dsp:sp modelId="{E78C5A84-B06A-45F4-8456-8B7F84F2B9E9}">
      <dsp:nvSpPr>
        <dsp:cNvPr id="0" name=""/>
        <dsp:cNvSpPr/>
      </dsp:nvSpPr>
      <dsp:spPr>
        <a:xfrm rot="5400000">
          <a:off x="4360234" y="-3246450"/>
          <a:ext cx="1033625" cy="7527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700" b="1" i="1" kern="1200" dirty="0">
              <a:latin typeface="Times New Roman" pitchFamily="18" charset="0"/>
              <a:cs typeface="Times New Roman" pitchFamily="18" charset="0"/>
            </a:rPr>
            <a:t>Совокупность приёмов – область педагогического знания, отражающего характеристики глубинных процессов педагогической деятельности, особенности их взаимодействия, управление которыми обеспечивает необходимую эффективность учебно-воспитательного процесса;</a:t>
          </a:r>
          <a:endParaRPr lang="ru-RU" sz="1700" kern="1200" dirty="0"/>
        </a:p>
      </dsp:txBody>
      <dsp:txXfrm rot="-5400000">
        <a:off x="1113135" y="51106"/>
        <a:ext cx="7477368" cy="932711"/>
      </dsp:txXfrm>
    </dsp:sp>
    <dsp:sp modelId="{02F3F95F-5FDC-45C3-8D17-F8B0E2AC9D79}">
      <dsp:nvSpPr>
        <dsp:cNvPr id="0" name=""/>
        <dsp:cNvSpPr/>
      </dsp:nvSpPr>
      <dsp:spPr>
        <a:xfrm rot="5400000">
          <a:off x="-238528" y="1635030"/>
          <a:ext cx="1590192" cy="1113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</a:t>
          </a:r>
        </a:p>
      </dsp:txBody>
      <dsp:txXfrm rot="-5400000">
        <a:off x="1" y="1953068"/>
        <a:ext cx="1113134" cy="477058"/>
      </dsp:txXfrm>
    </dsp:sp>
    <dsp:sp modelId="{DA147CEE-FA22-4664-BF02-01BBD426C281}">
      <dsp:nvSpPr>
        <dsp:cNvPr id="0" name=""/>
        <dsp:cNvSpPr/>
      </dsp:nvSpPr>
      <dsp:spPr>
        <a:xfrm rot="5400000">
          <a:off x="4360234" y="-1850598"/>
          <a:ext cx="1033625" cy="7527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700" b="1" i="1" kern="1200" dirty="0">
              <a:latin typeface="Times New Roman" pitchFamily="18" charset="0"/>
              <a:cs typeface="Times New Roman" pitchFamily="18" charset="0"/>
            </a:rPr>
            <a:t>Совокупность форм, методов, приёмов и средств передачи социального опыта, а также техническое оснащение этого процесса;</a:t>
          </a:r>
          <a:endParaRPr lang="ru-RU" sz="1700" kern="1200" dirty="0"/>
        </a:p>
      </dsp:txBody>
      <dsp:txXfrm rot="-5400000">
        <a:off x="1113135" y="1446958"/>
        <a:ext cx="7477368" cy="932711"/>
      </dsp:txXfrm>
    </dsp:sp>
    <dsp:sp modelId="{100D88C1-6C0B-4712-BA23-B9EDF1957863}">
      <dsp:nvSpPr>
        <dsp:cNvPr id="0" name=""/>
        <dsp:cNvSpPr/>
      </dsp:nvSpPr>
      <dsp:spPr>
        <a:xfrm rot="5400000">
          <a:off x="-238528" y="3030882"/>
          <a:ext cx="1590192" cy="1113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3</a:t>
          </a:r>
        </a:p>
      </dsp:txBody>
      <dsp:txXfrm rot="-5400000">
        <a:off x="1" y="3348920"/>
        <a:ext cx="1113134" cy="477058"/>
      </dsp:txXfrm>
    </dsp:sp>
    <dsp:sp modelId="{4165E94B-F1B9-4F23-B4F6-16C309FBFB32}">
      <dsp:nvSpPr>
        <dsp:cNvPr id="0" name=""/>
        <dsp:cNvSpPr/>
      </dsp:nvSpPr>
      <dsp:spPr>
        <a:xfrm rot="5400000">
          <a:off x="4360234" y="-454746"/>
          <a:ext cx="1033625" cy="7527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7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способов организации учебно-познавательного процесса или последовательность определённых действий, операций, связанных с конкретной деятельностью учителя и направленных на достижение поставленных целей.</a:t>
          </a:r>
          <a:endParaRPr lang="ru-RU" sz="1700" kern="1200" dirty="0"/>
        </a:p>
      </dsp:txBody>
      <dsp:txXfrm rot="-5400000">
        <a:off x="1113135" y="2842810"/>
        <a:ext cx="7477368" cy="932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ltana.com/files/wallpapers-2/Teal-Powerpoint-Background-Pictures-0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8430" y="94442"/>
            <a:ext cx="8740875" cy="50783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Учитель года – </a:t>
            </a:r>
            <a:r>
              <a:rPr lang="ru-RU" sz="28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2023»»</a:t>
            </a:r>
            <a:endParaRPr lang="ru-RU" sz="2800" b="1" cap="all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Конкурсное  </a:t>
            </a:r>
            <a:r>
              <a:rPr lang="ru-RU" sz="2400" b="1" cap="all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испытание «Методическая мастерская»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«Повышение мотивации обучающихся младших классов, через использование современных образовательных технологий »</a:t>
            </a:r>
            <a:endParaRPr lang="ru-RU" sz="2800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Подготовила учитель  начальных классов</a:t>
            </a:r>
          </a:p>
          <a:p>
            <a:pPr algn="ctr"/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Нухова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Айшат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  Магомедовна</a:t>
            </a: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47EA31F3-7371-4AF9-8EE5-0273C6B6D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 b="12"/>
          <a:stretch/>
        </p:blipFill>
        <p:spPr bwMode="auto">
          <a:xfrm>
            <a:off x="0" y="5085184"/>
            <a:ext cx="2790174" cy="20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7704" y="127628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kumimoji="0" lang="ru-RU" sz="2400" b="0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8762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это обучение, при котором учитель, создавая проблемные ситуации и, организуя деятельность учащихся по решению учебных проблем, обеспечивает оптимальное сочетание их самостоятельной поисковой деятельности с усвоением готовых выводов науки.</a:t>
            </a:r>
          </a:p>
          <a:p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950492"/>
            <a:ext cx="4824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 проблемной ситуации на уроке использую:</a:t>
            </a:r>
          </a:p>
          <a:p>
            <a:pPr algn="ctr">
              <a:lnSpc>
                <a:spcPct val="9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проблемные задачи с недостающими, избыточными, противоречивыми данными, с заведомо допущенными ошибками; </a:t>
            </a:r>
          </a:p>
          <a:p>
            <a:pPr algn="ctr">
              <a:lnSpc>
                <a:spcPct val="9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поиск истины (способа, приема, правила решения); </a:t>
            </a:r>
          </a:p>
          <a:p>
            <a:pPr algn="ctr">
              <a:lnSpc>
                <a:spcPct val="9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различные точки зрения на один и тот же вопрос; </a:t>
            </a:r>
          </a:p>
          <a:p>
            <a:pPr algn="ctr">
              <a:lnSpc>
                <a:spcPct val="9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противоречия практической деятельности.</a:t>
            </a:r>
          </a:p>
          <a:p>
            <a:endParaRPr lang="ru-RU" dirty="0"/>
          </a:p>
        </p:txBody>
      </p:sp>
      <p:pic>
        <p:nvPicPr>
          <p:cNvPr id="25605" name="Picture 5" descr="https://ds04.infourok.ru/uploads/ex/04f0/00002bff-3aa7431f/hello_html_51cda9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62108"/>
            <a:ext cx="220866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7" name="Picture 7" descr="http://www.b17.ru/foto/uploaded/upl_1516881880_49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8959" y="4858602"/>
            <a:ext cx="172819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55776" y="129207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технологии</a:t>
            </a:r>
            <a:endParaRPr kumimoji="0" lang="ru-RU" sz="2400" b="0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77662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Игровые технологии являются составной частью педагогических технологий, одной из уникальных форм обучения, которая позволяет сделать интересными и увлекательными не только работу учащихся на творческо-поисковом уровне, но и будничные шаги по изучению учебных предметов.</a:t>
            </a:r>
          </a:p>
        </p:txBody>
      </p:sp>
      <p:pic>
        <p:nvPicPr>
          <p:cNvPr id="3074" name="Picture 2" descr="C:\Users\muslimat\Desktop\IMG_2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4812023"/>
            <a:ext cx="2427915" cy="1820937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slimat\Desktop\IMG_2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" y="2514626"/>
            <a:ext cx="2861331" cy="2145999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uslimat\Desktop\IMG_20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07672"/>
            <a:ext cx="2736304" cy="2052229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uslimat\Desktop\IMG_2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0891" y="3254158"/>
            <a:ext cx="2820954" cy="2115716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uslimat\Desktop\85ae0df8-168f-4c79-abb8-55baab3b24c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57" y="4561013"/>
            <a:ext cx="2899259" cy="2174445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15616" y="332891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kumimoji="0" lang="ru-RU" sz="2400" b="0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23528" y="1507140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основных целей данной технологии - научить ребёнка самостоятельно мыслить и передавать информацию, чтобы другие узнали о том, что нового он открыл для себя. Использую на уроках и во внеурочной деятельности некоторые приемы развития критического мышления: </a:t>
            </a:r>
          </a:p>
          <a:p>
            <a:pPr lvl="0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приём «Чтение с остановками»;</a:t>
            </a:r>
          </a:p>
          <a:p>
            <a:pPr lvl="0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приём «Взаимовопрос»;</a:t>
            </a:r>
          </a:p>
          <a:p>
            <a:pPr lvl="0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приём «Корзина идей»;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«Знаю, хочу узнать, узнал»;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-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«Верно – неверно».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610500-C746-41EA-A862-E0C4A7FB0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51">
            <a:off x="4693980" y="3039089"/>
            <a:ext cx="4320899" cy="193214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Необходимость применения средств ИКТ в работе учителей начальных классов диктуется возрастными особенностями учащихся, а именно потребностью в наглядной демонстрации учебного материала, процессов и явлений. Сегодня ИКТ можно считать тем новым способом передачи знаний, который соответствует качественно новому содержанию обучения и развития ребенка. Этот способ позволяет ребенку с интересом учиться, находить источники информации, воспитывает самостоятельность и ответственность при получении новых знаний.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40804" y="189691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 – коммуникационные технологии</a:t>
            </a:r>
          </a:p>
        </p:txBody>
      </p:sp>
      <p:pic>
        <p:nvPicPr>
          <p:cNvPr id="5122" name="Picture 2" descr="C:\Users\muslimat\Desktop\50b978f6-6d38-41e0-82bc-cdeb582e53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27" y="1237402"/>
            <a:ext cx="3155321" cy="2366491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uslimat\Desktop\IMG_5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4967" y="4116844"/>
            <a:ext cx="2960638" cy="2220479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5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результаты работы с Интернет – ресурсами в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</a:p>
        </p:txBody>
      </p:sp>
      <p:pic>
        <p:nvPicPr>
          <p:cNvPr id="6146" name="Picture 2" descr="C:\Users\muslimat\Desktop\IMG_2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5867"/>
            <a:ext cx="2160240" cy="2880319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uslimat\Desktop\IMG_2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82" y="4332988"/>
            <a:ext cx="2965701" cy="2224276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uslimat\Desktop\IMG_147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76" y="3917613"/>
            <a:ext cx="3519535" cy="2639651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uslimat\Desktop\IMG_009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8871"/>
            <a:ext cx="3096344" cy="2322258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99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1205"/>
            <a:ext cx="4778959" cy="250438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21" y="188640"/>
            <a:ext cx="4757141" cy="351160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5" y="630254"/>
            <a:ext cx="3918137" cy="267214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04" y="4022377"/>
            <a:ext cx="3835659" cy="244425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20000"/>
                <a:lumOff val="8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04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7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позволяют мне развивать и поддерживать интерес к процессу обучения, достигать положительных результатов в обучении и внеурочной деятельности, а также создавать благоприятный психологический климат в классе, поставить каждого ученика в ситуацию успеха, в полной мере раскрыть его способности, избежать перегрузки при подготовке домашнего задания и на уроке.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105716">
            <a:off x="184851" y="4085823"/>
            <a:ext cx="3346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44570">
            <a:off x="-440637" y="3484536"/>
            <a:ext cx="459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      внимание!</a:t>
            </a:r>
          </a:p>
        </p:txBody>
      </p:sp>
      <p:pic>
        <p:nvPicPr>
          <p:cNvPr id="7170" name="Picture 2" descr="C:\Users\muslimat\Downloads\IMG_9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1697"/>
            <a:ext cx="4974038" cy="3730529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ltana.com/files/wallpapers-2/Teal-Powerpoint-Background-Pictures-0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10597" y="908721"/>
            <a:ext cx="46974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Здравствуйте,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 зовут </a:t>
            </a:r>
          </a:p>
          <a:p>
            <a:pPr algn="ctr"/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Нухова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Айшат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Магомедовна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–высшее В 1996 году  окончила Дагестанский государственный университет по специальности преподаватель родного языка и литературы., русский язык и литература в национальной школе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окончанию университета начала работать в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Сергокалинской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средней школе № 2 В 2019 году аттестовалась на высшую квалификационную категорию.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Педагогический стаж-25 лет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uslimat\Desktop\IMG_0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0" y="764704"/>
            <a:ext cx="41130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1968302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ребёнка научить чему – либо, нельзя развить его способности, если он сознательно и эмоционально не участвует в процессе обучения, воспитания. Поэтому в своей педагогической практике использую системно-деятельностный подход.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и становления педагогического опыта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34076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«Если ученик в школе не научился сам ничего творить, то и в жизни он будет только подражать, копировать» (Л.Н. Толстой)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F647976-9956-48A2-AC30-808EDFD16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 b="82"/>
          <a:stretch/>
        </p:blipFill>
        <p:spPr bwMode="auto">
          <a:xfrm>
            <a:off x="107504" y="2007175"/>
            <a:ext cx="35283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7502EC-319A-48B0-9334-E2A2A6D62CE6}"/>
              </a:ext>
            </a:extLst>
          </p:cNvPr>
          <p:cNvSpPr txBox="1"/>
          <p:nvPr/>
        </p:nvSpPr>
        <p:spPr>
          <a:xfrm>
            <a:off x="103617" y="4419625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Передо мной, как учителем, стоит задача не только научить, но и заинтересовать обучающихся, сделать так, чтобы детям нравилось то, что они делают. Формирование положительной мотивации – это залог успеха в познании. Включение школьников в учебно-познавательную деятельность по достижению целей обучения, повышения мотивации к изучаемому предмету реализую с помощью средств активизации, в качестве которых выступают, наряду с применением приемов и методов обучения, современные образовательные технологии.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blog.visme.co/wp-content/uploads/2017/07/50-Beautiful-and-Minimalist-Presentation-Backgrounds-08.jpg">
            <a:extLst>
              <a:ext uri="{FF2B5EF4-FFF2-40B4-BE49-F238E27FC236}">
                <a16:creationId xmlns="" xmlns:a16="http://schemas.microsoft.com/office/drawing/2014/main" id="{F6F092DD-5FDD-4F52-B8DC-3A552B45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952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CBF5014-95CE-4A3E-973C-09EFE5DB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48615"/>
            <a:ext cx="4166775" cy="20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116632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обеспечивают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формирование научно - исторической картины мира;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познание окружающей действительности;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образования учащихся в соответствии с     </a:t>
            </a:r>
          </a:p>
          <a:p>
            <a:pPr algn="just">
              <a:buSzPct val="100000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требованиями времени;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активизацию познавательной деятельности учащихся.</a:t>
            </a:r>
          </a:p>
          <a:p>
            <a:pPr algn="just">
              <a:buSzPct val="100000"/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SzPct val="100000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технологий помогает: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изложение нового материала более увлекательным, наглядным и динамичным;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легко устанавливать обратную связь с учениками; 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повысить эффективность урока,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исключить монотонность в преподавании.</a:t>
            </a:r>
          </a:p>
        </p:txBody>
      </p:sp>
      <p:pic>
        <p:nvPicPr>
          <p:cNvPr id="1026" name="Picture 2" descr="C:\Users\muslimat\Desktop\IMG_2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56803" y="4040059"/>
            <a:ext cx="3594198" cy="2548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Педагогическую технологию определяют как: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31551AA-1531-4C83-987D-FEF5BB11E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420032"/>
              </p:ext>
            </p:extLst>
          </p:nvPr>
        </p:nvGraphicFramePr>
        <p:xfrm>
          <a:off x="251520" y="1422068"/>
          <a:ext cx="8640960" cy="438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blog.visme.co/wp-content/uploads/2017/07/50-Beautiful-and-Minimalist-Presentation-Backgrounds-08.jpg">
            <a:extLst>
              <a:ext uri="{FF2B5EF4-FFF2-40B4-BE49-F238E27FC236}">
                <a16:creationId xmlns="" xmlns:a16="http://schemas.microsoft.com/office/drawing/2014/main" id="{855FE2B2-3407-4B2E-87E9-53242721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" y="-11723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06766" y="2789347"/>
            <a:ext cx="266944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Образовательные </a:t>
            </a:r>
          </a:p>
          <a:p>
            <a:pPr algn="ctr"/>
            <a:r>
              <a:rPr lang="ru-RU" sz="2400" b="1" cap="none" spc="0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5028" y="1294947"/>
            <a:ext cx="25326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проблемного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94282" y="3872965"/>
            <a:ext cx="13219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Игровые 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65886" y="2551289"/>
            <a:ext cx="225036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Информационно -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коммуникационные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технологии</a:t>
            </a:r>
          </a:p>
        </p:txBody>
      </p:sp>
      <p:cxnSp>
        <p:nvCxnSpPr>
          <p:cNvPr id="13" name="Прямая со стрелкой 12"/>
          <p:cNvCxnSpPr>
            <a:cxnSpLocks/>
            <a:stCxn id="3" idx="2"/>
            <a:endCxn id="2" idx="0"/>
          </p:cNvCxnSpPr>
          <p:nvPr/>
        </p:nvCxnSpPr>
        <p:spPr>
          <a:xfrm flipH="1">
            <a:off x="4741491" y="2218277"/>
            <a:ext cx="589845" cy="571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 flipV="1">
            <a:off x="6065539" y="3603192"/>
            <a:ext cx="1449510" cy="559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2973863" y="3204844"/>
            <a:ext cx="42311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stCxn id="5" idx="0"/>
          </p:cNvCxnSpPr>
          <p:nvPr/>
        </p:nvCxnSpPr>
        <p:spPr>
          <a:xfrm flipV="1">
            <a:off x="2714160" y="3875342"/>
            <a:ext cx="1322772" cy="884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9" idx="1"/>
            <a:endCxn id="2" idx="3"/>
          </p:cNvCxnSpPr>
          <p:nvPr/>
        </p:nvCxnSpPr>
        <p:spPr>
          <a:xfrm flipH="1">
            <a:off x="6076215" y="3012954"/>
            <a:ext cx="489671" cy="191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3026412" y="2480908"/>
            <a:ext cx="405258" cy="32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036413" y="4759443"/>
            <a:ext cx="17674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Про</a:t>
            </a:r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ектная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</a:t>
            </a:r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 flipH="1" flipV="1">
            <a:off x="5730002" y="3666510"/>
            <a:ext cx="771410" cy="822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28327" y="1281410"/>
            <a:ext cx="25326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л</a:t>
            </a:r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ичностно – ориентированного обучения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901" y="2743180"/>
            <a:ext cx="260475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дифференцированного 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6483" y="4759444"/>
            <a:ext cx="269535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ритического мышления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25066" y="11792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реализации требований ФГОС наиболее актуальными становятся технологии: </a:t>
            </a:r>
          </a:p>
        </p:txBody>
      </p:sp>
    </p:spTree>
    <p:extLst>
      <p:ext uri="{BB962C8B-B14F-4D97-AF65-F5344CB8AC3E}">
        <p14:creationId xmlns:p14="http://schemas.microsoft.com/office/powerpoint/2010/main" val="1179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1"/>
            <a:ext cx="8604448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практике, для повышения мотивации учащихся, я использую следующие современные образовательные технологии или их элементы: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49685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 личностно – ориентированного  обучения 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Данная технология предполагает  признание ученика главной действующей фигурой всего образовательного процесса. Технология личностно-ориентированного обучения имеет целью всестороннее развитие личности школьника, то есть комплексное и равномерное развитие интеллектуального, эмоционально-волевого, ценностно-мотивационного компонентов личности.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77022"/>
            <a:ext cx="3052327" cy="228924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03439"/>
            <a:ext cx="3582566" cy="26869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Один из приемов технологии личностно-ориентированного обучения, который использую в своей педагогической деятельности - групповая работа. Именно групповая работа лучше всего помогает развитию коммуникативных способностей учащихся и способствует повышению мотивации к учению. При групповой работе учение превращается из индивидуальной деятельности каждого учащегося в совместный труд.</a:t>
            </a:r>
          </a:p>
        </p:txBody>
      </p:sp>
      <p:pic>
        <p:nvPicPr>
          <p:cNvPr id="2" name="Picture 2" descr="C:\Users\muslimat\Desktop\IMG_4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322136"/>
            <a:ext cx="4160176" cy="3120132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uslimat\Desktop\IMG_1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5174"/>
            <a:ext cx="3832075" cy="2874056"/>
          </a:xfrm>
          <a:prstGeom prst="rect">
            <a:avLst/>
          </a:prstGeom>
          <a:noFill/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9572" y="793127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Дифференцированный    процесс   обучения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–  это широкое использование различных  форм, методов обучения  и организации учебной деятельности на основе   результатов   психолого-педагогической    диагностики         учебных возможностей,  склонностей,  способностей  учащихся.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440689"/>
            <a:ext cx="49685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работе я использую следующие приемы дифференциации: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групповые формы проведения урока;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разноуровневых заданий на уроках;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разноуровневых домашних заданий;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карточек – памяток, карточек – помощниц с различными видами помощи: показ способа  решения,  образец оформления записи, схемы, таблицы, наглядные опоры, вспомогательные наводящие вопросы, начало решения задачи или его план.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дифференцированного  обучения 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EC75B81-DDBC-4AF9-AD05-25A9C5E36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-11"/>
          <a:stretch/>
        </p:blipFill>
        <p:spPr>
          <a:xfrm>
            <a:off x="5851938" y="2440689"/>
            <a:ext cx="2880319" cy="20922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8924CB4-65B7-4E69-8A1C-98C04CEB8E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 b="85"/>
          <a:stretch/>
        </p:blipFill>
        <p:spPr>
          <a:xfrm>
            <a:off x="5755658" y="4562755"/>
            <a:ext cx="3165713" cy="20181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2515</TotalTime>
  <Words>851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muslimat</cp:lastModifiedBy>
  <cp:revision>141</cp:revision>
  <dcterms:created xsi:type="dcterms:W3CDTF">2018-08-07T15:57:43Z</dcterms:created>
  <dcterms:modified xsi:type="dcterms:W3CDTF">2023-12-15T14:23:23Z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1124341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